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Source Sans Pro" panose="020B0503030403020204" pitchFamily="34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378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939998"/>
            <a:ext cx="7416403" cy="5609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00"/>
              </a:lnSpc>
              <a:buNone/>
            </a:pPr>
            <a:r>
              <a:rPr lang="en-US" sz="8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Butler: The Digital Dining Experience</a:t>
            </a:r>
            <a:endParaRPr lang="en-US" sz="8800" dirty="0"/>
          </a:p>
        </p:txBody>
      </p:sp>
      <p:sp>
        <p:nvSpPr>
          <p:cNvPr id="4" name="Text 1"/>
          <p:cNvSpPr/>
          <p:nvPr/>
        </p:nvSpPr>
        <p:spPr>
          <a:xfrm>
            <a:off x="863798" y="6919436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Revolutionising Restaurant &amp; Hotel Operations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593056"/>
            <a:ext cx="729686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Impact &amp; Future Outlook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2664500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SmartServe is set to transform hospitality, boosting efficiency and customer satisfaction.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3929301"/>
            <a:ext cx="29214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Recap: Key Benefits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63798" y="4526756"/>
            <a:ext cx="34070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Increased revenue &amp; efficiency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3798" y="5353407"/>
            <a:ext cx="34070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Enhanced customer experience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3798" y="6180058"/>
            <a:ext cx="34070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Data-driven decision making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880729" y="392930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80729" y="4526756"/>
            <a:ext cx="34070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AI-powered personalisation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4880729" y="4983242"/>
            <a:ext cx="34070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Loyalty programme integration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4880729" y="5809893"/>
            <a:ext cx="34070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Integration with POS systems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197179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Business Model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3268623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Basic Plan: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For small, single restaurants. Offers digital menus and ordering.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4095274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 Plan: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For larger restaurants or small hotels. Adds payment integration, service requests, and basic analytics.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4921925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Enterprise Plan: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For franchises and large hotels. Includes multi-location management, advanced CRM, staff performance metrics, and inventory management.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05332" y="1181933"/>
            <a:ext cx="11219617" cy="1402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000"/>
              </a:lnSpc>
              <a:buNone/>
            </a:pPr>
            <a:r>
              <a:rPr lang="en-US" sz="8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Thank You!</a:t>
            </a:r>
            <a:endParaRPr lang="en-US" sz="8800" dirty="0"/>
          </a:p>
        </p:txBody>
      </p:sp>
      <p:sp>
        <p:nvSpPr>
          <p:cNvPr id="3" name="Text 1"/>
          <p:cNvSpPr/>
          <p:nvPr/>
        </p:nvSpPr>
        <p:spPr>
          <a:xfrm>
            <a:off x="863798" y="2954417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SmartServe empowers businesses to thrive by streamlining operations, enhancing customer satisfaction, and providing actionable insights.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3972401"/>
            <a:ext cx="4136350" cy="2144197"/>
          </a:xfrm>
          <a:prstGeom prst="roundRect">
            <a:avLst>
              <a:gd name="adj" fmla="val 6823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3318" y="3972401"/>
            <a:ext cx="121920" cy="2144197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1232535" y="4249698"/>
            <a:ext cx="300478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Enhanced Efficiency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232535" y="4748332"/>
            <a:ext cx="34903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Streamlined ordering, payments, and staff workflows.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6965" y="3972401"/>
            <a:ext cx="4136350" cy="2144197"/>
          </a:xfrm>
          <a:prstGeom prst="roundRect">
            <a:avLst>
              <a:gd name="adj" fmla="val 6823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485" y="3972401"/>
            <a:ext cx="121920" cy="2144197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5615702" y="4249698"/>
            <a:ext cx="349031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Superior Customer Experience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615702" y="5098971"/>
            <a:ext cx="34903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Fast, convenient service and dynamic digital menus.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3972401"/>
            <a:ext cx="4136350" cy="2144197"/>
          </a:xfrm>
          <a:prstGeom prst="roundRect">
            <a:avLst>
              <a:gd name="adj" fmla="val 6823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99652" y="3972401"/>
            <a:ext cx="121920" cy="2144197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9998869" y="4249698"/>
            <a:ext cx="294608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Data-Driven Growth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98869" y="4748332"/>
            <a:ext cx="34903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analytics for informed decision-making.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5071229" y="6486763"/>
            <a:ext cx="4487823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Any Questions?</a:t>
            </a:r>
            <a:endParaRPr lang="en-US" sz="3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C953FB-96C3-2B01-DBCE-06DA08D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081" y="7701915"/>
            <a:ext cx="1924319" cy="4982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2220" y="664607"/>
            <a:ext cx="7452360" cy="2059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Problem: Old Ways Lead to Lost Opportunities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32220" y="3086576"/>
            <a:ext cx="3605332" cy="2482453"/>
          </a:xfrm>
          <a:prstGeom prst="roundRect">
            <a:avLst>
              <a:gd name="adj" fmla="val 1460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04278" y="3358634"/>
            <a:ext cx="274641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Slow Service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04278" y="3846790"/>
            <a:ext cx="3061216" cy="1450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Manual processes bottleneck staff, frustrating customers with long waits for menus, orders, or the bill.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79129" y="3086576"/>
            <a:ext cx="3605451" cy="2482453"/>
          </a:xfrm>
          <a:prstGeom prst="roundRect">
            <a:avLst>
              <a:gd name="adj" fmla="val 1460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1187" y="3358634"/>
            <a:ext cx="274641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Limited Insights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51187" y="3846790"/>
            <a:ext cx="3061335" cy="1450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Owners lack real-time data on sales, popular items, and staff performance, hindering informed decision-making.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32220" y="5810607"/>
            <a:ext cx="7452360" cy="1757363"/>
          </a:xfrm>
          <a:prstGeom prst="roundRect">
            <a:avLst>
              <a:gd name="adj" fmla="val 2063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04278" y="6082665"/>
            <a:ext cx="3115508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Customer Disconnect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604278" y="6570821"/>
            <a:ext cx="6908244" cy="725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Static menus and impersonal service prevent upselling and gathering valuable feedback.</a:t>
            </a:r>
            <a:endParaRPr lang="en-US" sz="19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75025D-0A31-793E-30CC-ADBDB63C7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6081" y="7712869"/>
            <a:ext cx="1924319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9952" y="623530"/>
            <a:ext cx="7556897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Our Solution: Seamless Digital Interaction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79952" y="2251829"/>
            <a:ext cx="7556897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SmartServe provides a comprehensive digital platform connecting customers, staff, and management.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9952" y="3186946"/>
            <a:ext cx="906899" cy="1360408"/>
          </a:xfrm>
          <a:prstGeom prst="roundRect">
            <a:avLst>
              <a:gd name="adj" fmla="val 360048"/>
            </a:avLst>
          </a:prstGeom>
          <a:solidFill>
            <a:srgbClr val="303132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320" y="3654623"/>
            <a:ext cx="340043" cy="4250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13546" y="3413641"/>
            <a:ext cx="308348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Customer QR Interface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413546" y="3871674"/>
            <a:ext cx="6423303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Instant access to menus and services via mobile web app.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279952" y="4717375"/>
            <a:ext cx="906899" cy="1360408"/>
          </a:xfrm>
          <a:prstGeom prst="roundRect">
            <a:avLst>
              <a:gd name="adj" fmla="val 360048"/>
            </a:avLst>
          </a:prstGeom>
          <a:solidFill>
            <a:srgbClr val="303132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320" y="5185053"/>
            <a:ext cx="340043" cy="4250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13546" y="4944070"/>
            <a:ext cx="3713678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Staff Workplace Dashboard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7413546" y="5402104"/>
            <a:ext cx="6423303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order and request management for efficient operations.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6279952" y="6247805"/>
            <a:ext cx="906899" cy="1360408"/>
          </a:xfrm>
          <a:prstGeom prst="roundRect">
            <a:avLst>
              <a:gd name="adj" fmla="val 360048"/>
            </a:avLst>
          </a:prstGeom>
          <a:solidFill>
            <a:srgbClr val="303132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320" y="6715482"/>
            <a:ext cx="340043" cy="42505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13546" y="6474500"/>
            <a:ext cx="3778806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Owner Analytics Dashboard</a:t>
            </a:r>
            <a:endParaRPr lang="en-US" sz="2000" dirty="0"/>
          </a:p>
        </p:txBody>
      </p:sp>
      <p:sp>
        <p:nvSpPr>
          <p:cNvPr id="16" name="Text 10"/>
          <p:cNvSpPr/>
          <p:nvPr/>
        </p:nvSpPr>
        <p:spPr>
          <a:xfrm>
            <a:off x="7413546" y="6932533"/>
            <a:ext cx="6423303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Actionable insights for business growth and optimisation.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D20388-6FA1-C7ED-3DEE-87E49500A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6081" y="7705638"/>
            <a:ext cx="1924319" cy="5239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14149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Market Fit &amp; Demand: The Digital Shift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2586871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hospitality industry is rapidly adopting digital solutions to meet evolving customer expectations and operational demands.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3851672"/>
            <a:ext cx="3407093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Growing Demand for Convenience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63798" y="4799767"/>
            <a:ext cx="340709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Customers expect instant access and self-service options, mirroring trends in other industries.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3798" y="6502479"/>
            <a:ext cx="34070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Mobile-first generation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3798" y="6958965"/>
            <a:ext cx="34070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Contactless preferences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880729" y="3851672"/>
            <a:ext cx="3407093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Operational Efficiency is Key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80729" y="4799767"/>
            <a:ext cx="340709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Businesses seek tools to reduce labour costs and improve service speed.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4880729" y="6132314"/>
            <a:ext cx="34070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Automated order processing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4880729" y="6588800"/>
            <a:ext cx="34070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Reduced human error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3795" y="655082"/>
            <a:ext cx="6940510" cy="676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Butler: Key Features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33795" y="2165390"/>
            <a:ext cx="4162187" cy="2755702"/>
          </a:xfrm>
          <a:prstGeom prst="roundRect">
            <a:avLst>
              <a:gd name="adj" fmla="val 5309"/>
            </a:avLst>
          </a:prstGeom>
          <a:solidFill>
            <a:srgbClr val="111213"/>
          </a:solidFill>
          <a:ln/>
        </p:spPr>
      </p:sp>
      <p:sp>
        <p:nvSpPr>
          <p:cNvPr id="4" name="Shape 2"/>
          <p:cNvSpPr/>
          <p:nvPr/>
        </p:nvSpPr>
        <p:spPr>
          <a:xfrm>
            <a:off x="833795" y="2134910"/>
            <a:ext cx="4162187" cy="121920"/>
          </a:xfrm>
          <a:prstGeom prst="roundRect">
            <a:avLst>
              <a:gd name="adj" fmla="val 29310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2557582" y="1808083"/>
            <a:ext cx="714613" cy="714613"/>
          </a:xfrm>
          <a:prstGeom prst="roundRect">
            <a:avLst>
              <a:gd name="adj" fmla="val 127957"/>
            </a:avLst>
          </a:prstGeom>
          <a:solidFill>
            <a:srgbClr val="FFFFF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94" y="1986677"/>
            <a:ext cx="285869" cy="35730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02400" y="2760940"/>
            <a:ext cx="3300889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Dynamic Digital Menus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102400" y="3242191"/>
            <a:ext cx="3624977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Interactive menus with images, descriptions, and allergen info, updated in real-time.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234107" y="2165390"/>
            <a:ext cx="4162187" cy="2755702"/>
          </a:xfrm>
          <a:prstGeom prst="roundRect">
            <a:avLst>
              <a:gd name="adj" fmla="val 5309"/>
            </a:avLst>
          </a:prstGeom>
          <a:solidFill>
            <a:srgbClr val="111213"/>
          </a:solidFill>
          <a:ln/>
        </p:spPr>
      </p:sp>
      <p:sp>
        <p:nvSpPr>
          <p:cNvPr id="10" name="Shape 7"/>
          <p:cNvSpPr/>
          <p:nvPr/>
        </p:nvSpPr>
        <p:spPr>
          <a:xfrm>
            <a:off x="5234107" y="2134910"/>
            <a:ext cx="4162187" cy="121920"/>
          </a:xfrm>
          <a:prstGeom prst="roundRect">
            <a:avLst>
              <a:gd name="adj" fmla="val 29310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6957893" y="1808083"/>
            <a:ext cx="714613" cy="714613"/>
          </a:xfrm>
          <a:prstGeom prst="roundRect">
            <a:avLst>
              <a:gd name="adj" fmla="val 127957"/>
            </a:avLst>
          </a:prstGeom>
          <a:solidFill>
            <a:srgbClr val="FFFFFF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206" y="1986677"/>
            <a:ext cx="285869" cy="35730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502712" y="2760940"/>
            <a:ext cx="3624977" cy="676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Direct Ordering &amp; Service Requests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5502712" y="3580567"/>
            <a:ext cx="3624977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Customers order food, call staff, or request room service directly from their device.</a:t>
            </a:r>
            <a:endParaRPr lang="en-US" sz="1850" dirty="0"/>
          </a:p>
        </p:txBody>
      </p:sp>
      <p:sp>
        <p:nvSpPr>
          <p:cNvPr id="15" name="Shape 11"/>
          <p:cNvSpPr/>
          <p:nvPr/>
        </p:nvSpPr>
        <p:spPr>
          <a:xfrm>
            <a:off x="9634418" y="2165390"/>
            <a:ext cx="4162187" cy="2755702"/>
          </a:xfrm>
          <a:prstGeom prst="roundRect">
            <a:avLst>
              <a:gd name="adj" fmla="val 5309"/>
            </a:avLst>
          </a:prstGeom>
          <a:solidFill>
            <a:srgbClr val="111213"/>
          </a:solidFill>
          <a:ln/>
        </p:spPr>
      </p:sp>
      <p:sp>
        <p:nvSpPr>
          <p:cNvPr id="16" name="Shape 12"/>
          <p:cNvSpPr/>
          <p:nvPr/>
        </p:nvSpPr>
        <p:spPr>
          <a:xfrm>
            <a:off x="9634418" y="2134910"/>
            <a:ext cx="4162187" cy="121920"/>
          </a:xfrm>
          <a:prstGeom prst="roundRect">
            <a:avLst>
              <a:gd name="adj" fmla="val 29310"/>
            </a:avLst>
          </a:prstGeom>
          <a:solidFill>
            <a:srgbClr val="FFFFFF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58205" y="1808083"/>
            <a:ext cx="714613" cy="714613"/>
          </a:xfrm>
          <a:prstGeom prst="roundRect">
            <a:avLst>
              <a:gd name="adj" fmla="val 127957"/>
            </a:avLst>
          </a:prstGeom>
          <a:solidFill>
            <a:srgbClr val="FFFFFF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518" y="1986677"/>
            <a:ext cx="285869" cy="35730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903023" y="2760940"/>
            <a:ext cx="299454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Integrated Payments</a:t>
            </a:r>
            <a:endParaRPr lang="en-US" sz="2100" dirty="0"/>
          </a:p>
        </p:txBody>
      </p:sp>
      <p:sp>
        <p:nvSpPr>
          <p:cNvPr id="20" name="Text 15"/>
          <p:cNvSpPr/>
          <p:nvPr/>
        </p:nvSpPr>
        <p:spPr>
          <a:xfrm>
            <a:off x="9903023" y="3242191"/>
            <a:ext cx="3624977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Secure, split-bill payment options directly from the table, streamlining checkout.</a:t>
            </a:r>
            <a:endParaRPr lang="en-US" sz="1850" dirty="0"/>
          </a:p>
        </p:txBody>
      </p:sp>
      <p:sp>
        <p:nvSpPr>
          <p:cNvPr id="21" name="Shape 16"/>
          <p:cNvSpPr/>
          <p:nvPr/>
        </p:nvSpPr>
        <p:spPr>
          <a:xfrm>
            <a:off x="833795" y="5516523"/>
            <a:ext cx="6362343" cy="2060019"/>
          </a:xfrm>
          <a:prstGeom prst="roundRect">
            <a:avLst>
              <a:gd name="adj" fmla="val 7102"/>
            </a:avLst>
          </a:prstGeom>
          <a:solidFill>
            <a:srgbClr val="111213"/>
          </a:solidFill>
          <a:ln/>
        </p:spPr>
      </p:sp>
      <p:sp>
        <p:nvSpPr>
          <p:cNvPr id="22" name="Shape 17"/>
          <p:cNvSpPr/>
          <p:nvPr/>
        </p:nvSpPr>
        <p:spPr>
          <a:xfrm>
            <a:off x="833795" y="5486043"/>
            <a:ext cx="6362343" cy="121920"/>
          </a:xfrm>
          <a:prstGeom prst="roundRect">
            <a:avLst>
              <a:gd name="adj" fmla="val 29310"/>
            </a:avLst>
          </a:prstGeom>
          <a:solidFill>
            <a:srgbClr val="FFFFFF"/>
          </a:solidFill>
          <a:ln/>
        </p:spPr>
      </p:sp>
      <p:sp>
        <p:nvSpPr>
          <p:cNvPr id="23" name="Shape 18"/>
          <p:cNvSpPr/>
          <p:nvPr/>
        </p:nvSpPr>
        <p:spPr>
          <a:xfrm>
            <a:off x="3657600" y="5159216"/>
            <a:ext cx="714613" cy="714613"/>
          </a:xfrm>
          <a:prstGeom prst="roundRect">
            <a:avLst>
              <a:gd name="adj" fmla="val 127957"/>
            </a:avLst>
          </a:prstGeom>
          <a:solidFill>
            <a:srgbClr val="FFFFFF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913" y="5337810"/>
            <a:ext cx="285869" cy="35730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102400" y="6112073"/>
            <a:ext cx="279892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Real-Time Analytics</a:t>
            </a:r>
            <a:endParaRPr lang="en-US" sz="2100" dirty="0"/>
          </a:p>
        </p:txBody>
      </p:sp>
      <p:sp>
        <p:nvSpPr>
          <p:cNvPr id="26" name="Text 20"/>
          <p:cNvSpPr/>
          <p:nvPr/>
        </p:nvSpPr>
        <p:spPr>
          <a:xfrm>
            <a:off x="1102400" y="6593324"/>
            <a:ext cx="5825133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Owners gain insights into sales, popular items, peak hours, and staff performance.</a:t>
            </a:r>
            <a:endParaRPr lang="en-US" sz="1850" dirty="0"/>
          </a:p>
        </p:txBody>
      </p:sp>
      <p:sp>
        <p:nvSpPr>
          <p:cNvPr id="27" name="Shape 21"/>
          <p:cNvSpPr/>
          <p:nvPr/>
        </p:nvSpPr>
        <p:spPr>
          <a:xfrm>
            <a:off x="7434263" y="5516523"/>
            <a:ext cx="6362343" cy="2060019"/>
          </a:xfrm>
          <a:prstGeom prst="roundRect">
            <a:avLst>
              <a:gd name="adj" fmla="val 7102"/>
            </a:avLst>
          </a:prstGeom>
          <a:solidFill>
            <a:srgbClr val="111213"/>
          </a:solidFill>
          <a:ln/>
        </p:spPr>
      </p:sp>
      <p:sp>
        <p:nvSpPr>
          <p:cNvPr id="28" name="Shape 22"/>
          <p:cNvSpPr/>
          <p:nvPr/>
        </p:nvSpPr>
        <p:spPr>
          <a:xfrm>
            <a:off x="7434263" y="5486043"/>
            <a:ext cx="6362343" cy="121920"/>
          </a:xfrm>
          <a:prstGeom prst="roundRect">
            <a:avLst>
              <a:gd name="adj" fmla="val 29310"/>
            </a:avLst>
          </a:prstGeom>
          <a:solidFill>
            <a:srgbClr val="FFFFFF"/>
          </a:solidFill>
          <a:ln/>
        </p:spPr>
      </p:sp>
      <p:sp>
        <p:nvSpPr>
          <p:cNvPr id="29" name="Shape 23"/>
          <p:cNvSpPr/>
          <p:nvPr/>
        </p:nvSpPr>
        <p:spPr>
          <a:xfrm>
            <a:off x="10258068" y="5159216"/>
            <a:ext cx="714613" cy="714613"/>
          </a:xfrm>
          <a:prstGeom prst="roundRect">
            <a:avLst>
              <a:gd name="adj" fmla="val 127957"/>
            </a:avLst>
          </a:prstGeom>
          <a:solidFill>
            <a:srgbClr val="FFFFFF"/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2380" y="5337810"/>
            <a:ext cx="285869" cy="357307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702868" y="6112073"/>
            <a:ext cx="3382923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Role-Based Dashboards</a:t>
            </a:r>
            <a:endParaRPr lang="en-US" sz="2100" dirty="0"/>
          </a:p>
        </p:txBody>
      </p:sp>
      <p:sp>
        <p:nvSpPr>
          <p:cNvPr id="32" name="Text 25"/>
          <p:cNvSpPr/>
          <p:nvPr/>
        </p:nvSpPr>
        <p:spPr>
          <a:xfrm>
            <a:off x="7702868" y="6593324"/>
            <a:ext cx="5825133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Tailored interfaces for kitchen, housekeeping, and floor managers, enhancing workflow.</a:t>
            </a:r>
            <a:endParaRPr lang="en-US" sz="185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53D14C1-20BE-E4F3-D30E-175D43D745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6081" y="7607023"/>
            <a:ext cx="1924319" cy="5931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772597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Robust &amp; Scalable Tech Stack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279213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Frontend: ReactJS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50198" y="3389590"/>
            <a:ext cx="3407093" cy="1156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highlight>
                  <a:srgbClr val="1E1F2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User-friendly, responsive interfaces for customer and staff dashboards.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4767858"/>
            <a:ext cx="3407093" cy="770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highlight>
                  <a:srgbClr val="1E1F2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Libraries: Axios (API calls), Redux (state management).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67129" y="2792135"/>
            <a:ext cx="319992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Backend: Node.js , AWS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67129" y="3389590"/>
            <a:ext cx="3407093" cy="1156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highlight>
                  <a:srgbClr val="1E1F2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Secure, high-performance API for all system interactions.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67129" y="4767858"/>
            <a:ext cx="3407093" cy="770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highlight>
                  <a:srgbClr val="1E1F2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Database: MySQL (relational data, robust).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350198" y="6038374"/>
            <a:ext cx="7416403" cy="770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highlight>
                  <a:srgbClr val="1E1F2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Tools: Postman (API testing), Git (version control), Docker (containerisation).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350198" y="7086838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Deployment: AWS (scalable cloud infrastructure).</a:t>
            </a:r>
            <a:endParaRPr lang="en-US" sz="1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980302-04E5-F8A7-AF5F-1E1F61700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6081" y="7734656"/>
            <a:ext cx="1924319" cy="4654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203" y="527566"/>
            <a:ext cx="4951928" cy="544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Architecture Diagram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70203" y="1454587"/>
            <a:ext cx="1328999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microservices architecture ensures modularity, scalability, and resilience.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03" y="1957149"/>
            <a:ext cx="957501" cy="11489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9156" y="2148602"/>
            <a:ext cx="2199442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Customer Interface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819156" y="2535555"/>
            <a:ext cx="1214104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QR scan to ReactJS web app.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03" y="3106103"/>
            <a:ext cx="957501" cy="11489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9156" y="3297555"/>
            <a:ext cx="2176105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API Gateway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819156" y="3684508"/>
            <a:ext cx="1214104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Routes requests to Spring Boot microservices.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03" y="4255056"/>
            <a:ext cx="957501" cy="11489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9156" y="4446508"/>
            <a:ext cx="2176105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Core Services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1819156" y="4833461"/>
            <a:ext cx="1214104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Order, menu, and payment processing.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203" y="5404009"/>
            <a:ext cx="957501" cy="11489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9156" y="5595461"/>
            <a:ext cx="2627828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Real-time Notifications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1819156" y="5982414"/>
            <a:ext cx="1214104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WebSockets for instant updates.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203" y="6552962"/>
            <a:ext cx="957501" cy="114895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9156" y="6744414"/>
            <a:ext cx="218777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Analytics Database</a:t>
            </a:r>
            <a:endParaRPr lang="en-US" sz="1700" dirty="0"/>
          </a:p>
        </p:txBody>
      </p:sp>
      <p:sp>
        <p:nvSpPr>
          <p:cNvPr id="18" name="Text 11"/>
          <p:cNvSpPr/>
          <p:nvPr/>
        </p:nvSpPr>
        <p:spPr>
          <a:xfrm>
            <a:off x="1819156" y="7131368"/>
            <a:ext cx="1214104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Aggregates data for owner insights.</a:t>
            </a:r>
            <a:endParaRPr lang="en-US" sz="15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264BA4-CA9A-2108-93D4-197D65EB34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6081" y="7701915"/>
            <a:ext cx="1924319" cy="4982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358985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Our Team &amp; Contributions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13170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Sumit Kumar 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63798" y="4852511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Lead development for customer &amp; staff UIs.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5500330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Cost-cutting: Utilised open-source libraries and AWS free-tier services.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1293" y="658178"/>
            <a:ext cx="11071027" cy="666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Software Development Lifecycle (SDLC)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21293" y="1793915"/>
            <a:ext cx="129878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followed an Agile methodology for flexible and iterative development.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1485543" y="2636996"/>
            <a:ext cx="332220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Requirement Gathering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821293" y="3111103"/>
            <a:ext cx="39864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Customer interviews &amp; market research.</a:t>
            </a:r>
            <a:endParaRPr lang="en-US" sz="18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297" y="2409825"/>
            <a:ext cx="4545687" cy="4545687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788" y="2969002"/>
            <a:ext cx="351115" cy="43886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22537" y="2461022"/>
            <a:ext cx="299668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Design &amp; Prototyping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9822537" y="2935129"/>
            <a:ext cx="398657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Wireframes, mockups, and database schemas.</a:t>
            </a:r>
            <a:endParaRPr lang="en-US" sz="18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297" y="2409825"/>
            <a:ext cx="4545687" cy="4545687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008" y="3242608"/>
            <a:ext cx="351115" cy="43886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57209" y="4093607"/>
            <a:ext cx="296251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Development Sprints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10057209" y="4567714"/>
            <a:ext cx="3751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Iterative coding and feature implementation.</a:t>
            </a:r>
            <a:endParaRPr lang="en-US" sz="18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2297" y="2409825"/>
            <a:ext cx="4545687" cy="4545687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6862" y="4736604"/>
            <a:ext cx="351115" cy="43886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22537" y="5726192"/>
            <a:ext cx="266652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Testing &amp; QA</a:t>
            </a:r>
            <a:endParaRPr lang="en-US" sz="2050" dirty="0"/>
          </a:p>
        </p:txBody>
      </p:sp>
      <p:sp>
        <p:nvSpPr>
          <p:cNvPr id="17" name="Text 9"/>
          <p:cNvSpPr/>
          <p:nvPr/>
        </p:nvSpPr>
        <p:spPr>
          <a:xfrm>
            <a:off x="9822537" y="6200299"/>
            <a:ext cx="398657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Unit, integration, and user acceptance testing.</a:t>
            </a:r>
            <a:endParaRPr lang="en-US" sz="18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2297" y="2409825"/>
            <a:ext cx="4545687" cy="4545687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6258" y="5957233"/>
            <a:ext cx="351115" cy="43886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2141220" y="5726192"/>
            <a:ext cx="266652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Deployment</a:t>
            </a:r>
            <a:endParaRPr lang="en-US" sz="2050" dirty="0"/>
          </a:p>
        </p:txBody>
      </p:sp>
      <p:sp>
        <p:nvSpPr>
          <p:cNvPr id="21" name="Text 11"/>
          <p:cNvSpPr/>
          <p:nvPr/>
        </p:nvSpPr>
        <p:spPr>
          <a:xfrm>
            <a:off x="821293" y="6200299"/>
            <a:ext cx="398645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Staged rollouts to production environment.</a:t>
            </a:r>
            <a:endParaRPr lang="en-US" sz="180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2297" y="2409825"/>
            <a:ext cx="4545687" cy="4545687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9039" y="5683627"/>
            <a:ext cx="351115" cy="438864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861417" y="4093607"/>
            <a:ext cx="371165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Monitoring &amp; Maintenance</a:t>
            </a:r>
            <a:endParaRPr lang="en-US" sz="2050" dirty="0"/>
          </a:p>
        </p:txBody>
      </p:sp>
      <p:sp>
        <p:nvSpPr>
          <p:cNvPr id="25" name="Text 13"/>
          <p:cNvSpPr/>
          <p:nvPr/>
        </p:nvSpPr>
        <p:spPr>
          <a:xfrm>
            <a:off x="821293" y="4567714"/>
            <a:ext cx="375177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Continuous feedback and performance optimisation.</a:t>
            </a:r>
            <a:endParaRPr lang="en-US" sz="1800" dirty="0"/>
          </a:p>
        </p:txBody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2297" y="2409825"/>
            <a:ext cx="4545687" cy="4545687"/>
          </a:xfrm>
          <a:prstGeom prst="rect">
            <a:avLst/>
          </a:prstGeom>
        </p:spPr>
      </p:pic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2185" y="4189631"/>
            <a:ext cx="351115" cy="438864"/>
          </a:xfrm>
          <a:prstGeom prst="rect">
            <a:avLst/>
          </a:prstGeom>
        </p:spPr>
      </p:pic>
      <p:sp>
        <p:nvSpPr>
          <p:cNvPr id="28" name="Text 14"/>
          <p:cNvSpPr/>
          <p:nvPr/>
        </p:nvSpPr>
        <p:spPr>
          <a:xfrm>
            <a:off x="821293" y="7219474"/>
            <a:ext cx="129878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Tools: Trello for task management.</a:t>
            </a:r>
            <a:endParaRPr lang="en-US" sz="18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FEC64B-5F01-31F6-38CC-31603D8681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06081" y="7701915"/>
            <a:ext cx="1924319" cy="4982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704</Words>
  <Application>Microsoft Office PowerPoint</Application>
  <PresentationFormat>Custom</PresentationFormat>
  <Paragraphs>113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Montserrat Bold</vt:lpstr>
      <vt:lpstr>Source Sans Pro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sumit kumar</cp:lastModifiedBy>
  <cp:revision>4</cp:revision>
  <dcterms:created xsi:type="dcterms:W3CDTF">2025-07-30T17:22:00Z</dcterms:created>
  <dcterms:modified xsi:type="dcterms:W3CDTF">2025-07-31T08:39:12Z</dcterms:modified>
</cp:coreProperties>
</file>